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4"/>
  </p:notesMasterIdLst>
  <p:handoutMasterIdLst>
    <p:handoutMasterId r:id="rId65"/>
  </p:handoutMasterIdLst>
  <p:sldIdLst>
    <p:sldId id="256" r:id="rId2"/>
    <p:sldId id="278" r:id="rId3"/>
    <p:sldId id="28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308" r:id="rId24"/>
    <p:sldId id="309" r:id="rId25"/>
    <p:sldId id="276" r:id="rId26"/>
    <p:sldId id="290" r:id="rId27"/>
    <p:sldId id="291" r:id="rId28"/>
    <p:sldId id="277" r:id="rId29"/>
    <p:sldId id="279" r:id="rId30"/>
    <p:sldId id="293" r:id="rId31"/>
    <p:sldId id="280" r:id="rId32"/>
    <p:sldId id="281" r:id="rId33"/>
    <p:sldId id="282" r:id="rId34"/>
    <p:sldId id="292" r:id="rId35"/>
    <p:sldId id="310" r:id="rId36"/>
    <p:sldId id="311" r:id="rId37"/>
    <p:sldId id="313" r:id="rId38"/>
    <p:sldId id="315" r:id="rId39"/>
    <p:sldId id="312" r:id="rId40"/>
    <p:sldId id="284" r:id="rId41"/>
    <p:sldId id="286" r:id="rId42"/>
    <p:sldId id="287" r:id="rId43"/>
    <p:sldId id="288" r:id="rId44"/>
    <p:sldId id="289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16" r:id="rId60"/>
    <p:sldId id="317" r:id="rId61"/>
    <p:sldId id="319" r:id="rId62"/>
    <p:sldId id="318" r:id="rId63"/>
  </p:sldIdLst>
  <p:sldSz cx="6858000" cy="9144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683" autoAdjust="0"/>
  </p:normalViewPr>
  <p:slideViewPr>
    <p:cSldViewPr>
      <p:cViewPr varScale="1">
        <p:scale>
          <a:sx n="83" d="100"/>
          <a:sy n="83" d="100"/>
        </p:scale>
        <p:origin x="-3204" y="-8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63AFB-8735-4D4D-BD31-FE351355339B}" type="datetimeFigureOut">
              <a:rPr lang="en-US" smtClean="0"/>
              <a:t>2/18/2014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“ВирКрафт Инжиниринг”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F4456-2FDE-4E54-AE2E-9AE10D664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716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8B76A-EA05-4CAE-A0C4-1B1EB08C4F82}" type="datetimeFigureOut">
              <a:rPr lang="en-US" smtClean="0"/>
              <a:t>2/18/2014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06800" y="514350"/>
            <a:ext cx="19304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“ВирКрафт Инжиниринг”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C92C3-E309-4D0D-8B62-36C2FB164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241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6800" y="514350"/>
            <a:ext cx="19304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C92C3-E309-4D0D-8B62-36C2FB1642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1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6800" y="514350"/>
            <a:ext cx="19304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C92C3-E309-4D0D-8B62-36C2FB1642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00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6800" y="514350"/>
            <a:ext cx="19304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C92C3-E309-4D0D-8B62-36C2FB16429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70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6800" y="514350"/>
            <a:ext cx="19304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C92C3-E309-4D0D-8B62-36C2FB16429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16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6800" y="514350"/>
            <a:ext cx="19304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C92C3-E309-4D0D-8B62-36C2FB16429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32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6800" y="514350"/>
            <a:ext cx="19304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C92C3-E309-4D0D-8B62-36C2FB16429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89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7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E273-8561-42C7-93BF-7D3BC8F82934}" type="datetime1">
              <a:rPr lang="en-US" smtClean="0"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56C4-5DA2-4B01-8413-CACAEA16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04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4DBE-E222-4A96-8911-BDA4F9A24518}" type="datetime1">
              <a:rPr lang="en-US" smtClean="0"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56C4-5DA2-4B01-8413-CACAEA16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63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82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FDA9-28B4-47B3-BEB1-EF3D18637E22}" type="datetime1">
              <a:rPr lang="en-US" smtClean="0"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56C4-5DA2-4B01-8413-CACAEA16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1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F11-B1C0-4AF7-9610-549E991CDEBC}" type="datetime1">
              <a:rPr lang="en-US" smtClean="0"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56C4-5DA2-4B01-8413-CACAEA16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65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0525-03DF-421F-9A73-ECA14A29959A}" type="datetime1">
              <a:rPr lang="en-US" smtClean="0"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56C4-5DA2-4B01-8413-CACAEA16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2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7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2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74245-DCEF-4211-9D2A-2927A4AE42C9}" type="datetime1">
              <a:rPr lang="en-US" smtClean="0"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56C4-5DA2-4B01-8413-CACAEA16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6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6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4EF9-834C-48CC-B9B9-7B720281A6A0}" type="datetime1">
              <a:rPr lang="en-US" smtClean="0"/>
              <a:t>2/18/2014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56C4-5DA2-4B01-8413-CACAEA16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09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B723-C852-4F75-BC32-AA89BDB5D359}" type="datetime1">
              <a:rPr lang="en-US" smtClean="0"/>
              <a:t>2/18/2014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56C4-5DA2-4B01-8413-CACAEA16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5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D6BA-32BB-4867-A6D9-FD0BABAB9381}" type="datetime1">
              <a:rPr lang="en-US" smtClean="0"/>
              <a:t>2/18/2014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56C4-5DA2-4B01-8413-CACAEA16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7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7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4" y="36407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7" y="191347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915B-20E7-4D5D-B490-AE28282E2A8D}" type="datetime1">
              <a:rPr lang="en-US" smtClean="0"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56C4-5DA2-4B01-8413-CACAEA16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1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3025-0E29-4563-B7F1-6D93B92E652D}" type="datetime1">
              <a:rPr lang="en-US" smtClean="0"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956C4-5DA2-4B01-8413-CACAEA16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0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10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4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E4F12-14FF-4343-95D0-2DCDDE4A01F5}" type="datetime1">
              <a:rPr lang="en-US" smtClean="0"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4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“ВирКрафт Инжиниринг”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4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956C4-5DA2-4B01-8413-CACAEA16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8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Sample%20Drawing%20works.ppt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634" y="5181600"/>
            <a:ext cx="6408712" cy="371088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   </a:t>
            </a:r>
            <a:r>
              <a:rPr lang="ru-RU" b="1" dirty="0" smtClean="0">
                <a:solidFill>
                  <a:srgbClr val="0070C0"/>
                </a:solidFill>
              </a:rPr>
              <a:t>ООО </a:t>
            </a:r>
            <a:r>
              <a:rPr lang="tr-TR" b="1" dirty="0">
                <a:solidFill>
                  <a:srgbClr val="0070C0"/>
                </a:solidFill>
              </a:rPr>
              <a:t>“</a:t>
            </a:r>
            <a:r>
              <a:rPr lang="ru-RU" b="1" dirty="0" err="1">
                <a:solidFill>
                  <a:srgbClr val="0070C0"/>
                </a:solidFill>
              </a:rPr>
              <a:t>ВирКрафт</a:t>
            </a:r>
            <a:r>
              <a:rPr lang="ru-RU" b="1" dirty="0">
                <a:solidFill>
                  <a:srgbClr val="0070C0"/>
                </a:solidFill>
              </a:rPr>
              <a:t> Инжиниринг</a:t>
            </a:r>
            <a:r>
              <a:rPr lang="tr-TR" b="1" dirty="0">
                <a:solidFill>
                  <a:srgbClr val="0070C0"/>
                </a:solidFill>
              </a:rPr>
              <a:t>”</a:t>
            </a:r>
            <a:endParaRPr lang="en-US" b="1" dirty="0">
              <a:solidFill>
                <a:srgbClr val="0070C0"/>
              </a:solidFill>
            </a:endParaRPr>
          </a:p>
          <a:p>
            <a:endParaRPr lang="en-US" sz="1400" b="1" dirty="0" smtClean="0"/>
          </a:p>
          <a:p>
            <a:endParaRPr lang="en-US" sz="1400" b="1" dirty="0"/>
          </a:p>
          <a:p>
            <a:endParaRPr lang="en-US" sz="1400" b="1" dirty="0" smtClean="0"/>
          </a:p>
          <a:p>
            <a:endParaRPr lang="en-US" sz="1400" b="1" dirty="0"/>
          </a:p>
          <a:p>
            <a:endParaRPr lang="en-US" sz="1400" b="1" dirty="0" smtClean="0"/>
          </a:p>
          <a:p>
            <a:endParaRPr lang="en-US" sz="1400" b="1" dirty="0"/>
          </a:p>
          <a:p>
            <a:endParaRPr lang="en-US" sz="1400" b="1" dirty="0" smtClean="0"/>
          </a:p>
          <a:p>
            <a:endParaRPr lang="en-US" sz="1400" b="1" dirty="0"/>
          </a:p>
          <a:p>
            <a:endParaRPr lang="en-US" sz="1400" b="1" dirty="0" smtClean="0"/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     </a:t>
            </a:r>
            <a:r>
              <a:rPr lang="ru-RU" sz="1200" b="1" dirty="0" smtClean="0">
                <a:solidFill>
                  <a:schemeClr val="tx1"/>
                </a:solidFill>
              </a:rPr>
              <a:t>Индекс</a:t>
            </a:r>
            <a:r>
              <a:rPr lang="ru-RU" sz="1200" dirty="0" smtClean="0">
                <a:solidFill>
                  <a:schemeClr val="tx1"/>
                </a:solidFill>
              </a:rPr>
              <a:t>            </a:t>
            </a:r>
            <a:r>
              <a:rPr lang="ru-RU" sz="1200" dirty="0">
                <a:solidFill>
                  <a:schemeClr val="tx1"/>
                </a:solidFill>
              </a:rPr>
              <a:t>: 350088  Краснодарский край г. Краснодар улица </a:t>
            </a:r>
            <a:r>
              <a:rPr lang="ru-RU" sz="1200" dirty="0" err="1">
                <a:solidFill>
                  <a:schemeClr val="tx1"/>
                </a:solidFill>
              </a:rPr>
              <a:t>Сормовская</a:t>
            </a:r>
            <a:r>
              <a:rPr lang="ru-RU" sz="1200" dirty="0">
                <a:solidFill>
                  <a:schemeClr val="tx1"/>
                </a:solidFill>
              </a:rPr>
              <a:t> № 185 </a:t>
            </a:r>
            <a:r>
              <a:rPr lang="ru-RU" sz="1200" dirty="0" smtClean="0">
                <a:solidFill>
                  <a:schemeClr val="tx1"/>
                </a:solidFill>
              </a:rPr>
              <a:t>офис 15</a:t>
            </a:r>
            <a:endParaRPr lang="en-US" sz="1200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  </a:t>
            </a:r>
            <a:r>
              <a:rPr lang="ru-RU" sz="1200" b="1" dirty="0" smtClean="0">
                <a:solidFill>
                  <a:schemeClr val="tx1"/>
                </a:solidFill>
              </a:rPr>
              <a:t>  Тел</a:t>
            </a:r>
            <a:r>
              <a:rPr lang="en-US" sz="1200" b="1" dirty="0" smtClean="0">
                <a:solidFill>
                  <a:schemeClr val="tx1"/>
                </a:solidFill>
              </a:rPr>
              <a:t>/</a:t>
            </a:r>
            <a:r>
              <a:rPr lang="ru-RU" sz="1200" b="1" dirty="0" smtClean="0">
                <a:solidFill>
                  <a:schemeClr val="tx1"/>
                </a:solidFill>
              </a:rPr>
              <a:t>Факс  </a:t>
            </a:r>
            <a:r>
              <a:rPr lang="en-US" sz="1200" dirty="0" smtClean="0">
                <a:solidFill>
                  <a:schemeClr val="tx1"/>
                </a:solidFill>
              </a:rPr>
              <a:t>        : 8 (861) 260-36-39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4" name="Picture 3" descr="C:\Users\Cochi-1\Desktop\logo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2915825"/>
            <a:ext cx="5130570" cy="1841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2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"/>
    </mc:Choice>
    <mc:Fallback xmlns="">
      <p:transition spd="slow" advTm="402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ochi-1\Desktop\teknik foto\ENKA\Новая папка\Moscow city C - Block 1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555776"/>
            <a:ext cx="6480000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2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"/>
    </mc:Choice>
    <mc:Fallback xmlns="">
      <p:transition spd="slow" advTm="1016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ochi-1\Desktop\teknik foto\ENKA\Новая папка\Moscow city C - Block 16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6" y="502780"/>
            <a:ext cx="6480000" cy="81568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5"/>
    </mc:Choice>
    <mc:Fallback xmlns="">
      <p:transition spd="slow" advTm="888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ochi-1\Desktop\teknik foto\ENKA\Новая папка\-Moscow city C - Block 18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26" y="251520"/>
            <a:ext cx="648000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Cochi-1\Desktop\teknik foto\ENKA\Новая папка\Moscow city C - Block 1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02" y="4644015"/>
            <a:ext cx="6480000" cy="41514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8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9"/>
    </mc:Choice>
    <mc:Fallback xmlns="">
      <p:transition spd="slow" advTm="896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b="1" dirty="0"/>
              <a:t>IKEA Mega Shopping Center Project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b="1" dirty="0"/>
              <a:t>161.400m²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b="1" dirty="0"/>
              <a:t>Omsk / Russia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4" name="Picture 3" descr="C:\Users\Cochi-1\Desktop\teknik foto\YENIGIN-IKEA\Безымянный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" y="3347865"/>
            <a:ext cx="6480000" cy="4845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04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9"/>
    </mc:Choice>
    <mc:Fallback xmlns="">
      <p:transition spd="slow" advTm="610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ochi-1\Desktop\teknik foto\YENIGIN-IKEA\Безымянный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95537"/>
            <a:ext cx="6480000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Cochi-1\Desktop\teknik foto\YENIGIN-IKEA\Безымянный-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788024"/>
            <a:ext cx="6480000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1"/>
    </mc:Choice>
    <mc:Fallback xmlns="">
      <p:transition spd="slow" advTm="769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ochi-1\Desktop\teknik foto\YENIGIN-IKEA\Безымянный-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23528"/>
            <a:ext cx="648000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Cochi-1\Desktop\teknik foto\YENIGIN-IKEA\Безымянный-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715160"/>
            <a:ext cx="6480000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7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0"/>
    </mc:Choice>
    <mc:Fallback xmlns="">
      <p:transition spd="slow" advTm="927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ochi-1\Desktop\teknik foto\YENIGIN-IKEA\Безымянный-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23528"/>
            <a:ext cx="6480000" cy="4105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Cochi-1\Desktop\teknik foto\YENIGIN-IKEA\Безымянный-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788024"/>
            <a:ext cx="6480000" cy="41040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1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"/>
    </mc:Choice>
    <mc:Fallback xmlns="">
      <p:transition spd="slow" advTm="1115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ochi-1\Desktop\teknik foto\YENIGIN-IKEA\Безымянный-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67544"/>
            <a:ext cx="6480000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Cochi-1\Desktop\teknik foto\YENIGIN-IKEA\Omsk Pompa Odasi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788464"/>
            <a:ext cx="6480000" cy="41040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0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8"/>
    </mc:Choice>
    <mc:Fallback xmlns="">
      <p:transition spd="slow" advTm="854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ochi-1\Desktop\teknik foto\DIGER\Безымянный-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23528"/>
            <a:ext cx="648000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Cochi-1\Desktop\teknik foto\DIGER\Безымянный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644008"/>
            <a:ext cx="6480000" cy="42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8"/>
    </mc:Choice>
    <mc:Fallback xmlns="">
      <p:transition spd="slow" advTm="927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ochi-1\Desktop\teknik foto\DIGER\Безымянный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208856"/>
            <a:ext cx="6480000" cy="47263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0"/>
    </mc:Choice>
    <mc:Fallback xmlns="">
      <p:transition spd="slow" advTm="914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893448"/>
          </a:xfrm>
        </p:spPr>
        <p:txBody>
          <a:bodyPr>
            <a:normAutofit/>
          </a:bodyPr>
          <a:lstStyle/>
          <a:p>
            <a:r>
              <a:rPr lang="en-US" sz="2400" b="1" dirty="0"/>
              <a:t>INTRODUCTION OF THE COMPANY</a:t>
            </a:r>
            <a:endParaRPr lang="en-US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2656" y="1835703"/>
            <a:ext cx="613171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VIRKRAFT </a:t>
            </a:r>
            <a:r>
              <a:rPr lang="en-US" sz="1200" dirty="0" smtClean="0"/>
              <a:t>ENGINEERING Company </a:t>
            </a:r>
            <a:r>
              <a:rPr lang="en-US" sz="1200" dirty="0"/>
              <a:t>was founded in 2007 as a partnership between two Turkish private entrepreneur business men, for the design, construction and turn-key projects of HVAC Systems of the Building and Industrial Mechanical Systems in Russian Federation and overseas.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VIRKRAFT ENGINEERING </a:t>
            </a:r>
            <a:r>
              <a:rPr lang="en-US" sz="1200" dirty="0" smtClean="0"/>
              <a:t>Company </a:t>
            </a:r>
            <a:r>
              <a:rPr lang="en-US" sz="1200" dirty="0"/>
              <a:t>today has very strong management  and staff personnel, technicians and qualified workers and necessary experience, and offers its qualified and reliable services particularly in the following fields on turn-key basis;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* Hotel, Motel construction of HVAC Systems</a:t>
            </a:r>
            <a:br>
              <a:rPr lang="en-US" sz="1200" dirty="0"/>
            </a:br>
            <a:r>
              <a:rPr lang="en-US" sz="1200" dirty="0"/>
              <a:t>* Housing Complexes HVAC Systems including infrastructure </a:t>
            </a:r>
            <a:br>
              <a:rPr lang="en-US" sz="1200" dirty="0"/>
            </a:br>
            <a:r>
              <a:rPr lang="en-US" sz="1200" dirty="0"/>
              <a:t>* Shopping Malls HVAC Systems including infrastructure </a:t>
            </a:r>
            <a:br>
              <a:rPr lang="en-US" sz="1200" dirty="0"/>
            </a:br>
            <a:r>
              <a:rPr lang="en-US" sz="1200" dirty="0"/>
              <a:t>* Business Centers construction of HVAC Systems including infrastructure </a:t>
            </a:r>
            <a:br>
              <a:rPr lang="en-US" sz="1200" dirty="0"/>
            </a:br>
            <a:r>
              <a:rPr lang="en-US" sz="1200" dirty="0"/>
              <a:t>* Exhibition and Museum Centers construction of HVAC Systems</a:t>
            </a:r>
          </a:p>
          <a:p>
            <a:r>
              <a:rPr lang="en-US" sz="1200" dirty="0"/>
              <a:t>* Sport Complexes construction of HVAC Systems</a:t>
            </a:r>
            <a:br>
              <a:rPr lang="en-US" sz="1200" dirty="0"/>
            </a:br>
            <a:r>
              <a:rPr lang="en-US" sz="1200" dirty="0"/>
              <a:t>* Entertainment Centers construction of HVAC Systems</a:t>
            </a:r>
            <a:br>
              <a:rPr lang="en-US" sz="1200" dirty="0"/>
            </a:br>
            <a:r>
              <a:rPr lang="en-US" sz="1200" dirty="0"/>
              <a:t>* Hospitals construction of HVAC Systems including </a:t>
            </a:r>
            <a:r>
              <a:rPr lang="en-US" sz="1200" dirty="0" err="1"/>
              <a:t>infrasructure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* Pipeline and Pump Station construction</a:t>
            </a:r>
            <a:br>
              <a:rPr lang="en-US" sz="1200" dirty="0"/>
            </a:br>
            <a:r>
              <a:rPr lang="en-US" sz="1200" dirty="0"/>
              <a:t>* Boiler Plant design and construction</a:t>
            </a:r>
            <a:br>
              <a:rPr lang="en-US" sz="1200" dirty="0"/>
            </a:br>
            <a:r>
              <a:rPr lang="en-US" sz="1200" dirty="0"/>
              <a:t>* Sewage Treatment Plant construction</a:t>
            </a:r>
          </a:p>
          <a:p>
            <a:r>
              <a:rPr lang="en-US" sz="1200" dirty="0"/>
              <a:t>* Complete Fire Protection Systems</a:t>
            </a:r>
          </a:p>
          <a:p>
            <a:r>
              <a:rPr lang="en-US" sz="1200" dirty="0"/>
              <a:t>* Industrial Mechanical Systems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VIRKRAFT ENGINEERING </a:t>
            </a:r>
            <a:r>
              <a:rPr lang="en-US" sz="1200" dirty="0" smtClean="0"/>
              <a:t>Company </a:t>
            </a:r>
            <a:r>
              <a:rPr lang="en-US" sz="1200" dirty="0"/>
              <a:t>today is actively executing the above mentioned projects in Russian Federation.</a:t>
            </a:r>
          </a:p>
          <a:p>
            <a:r>
              <a:rPr lang="en-US" sz="1200" dirty="0"/>
              <a:t> </a:t>
            </a:r>
          </a:p>
          <a:p>
            <a:r>
              <a:rPr lang="en-US" sz="1200" b="1" dirty="0"/>
              <a:t>Manpower  :</a:t>
            </a:r>
            <a:endParaRPr lang="en-US" sz="1200" dirty="0"/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Since the establishment of the Company, VIRKRAFT ENGINEERING </a:t>
            </a:r>
            <a:r>
              <a:rPr lang="tr-TR" sz="1200" dirty="0" smtClean="0"/>
              <a:t> </a:t>
            </a:r>
            <a:r>
              <a:rPr lang="en-US" sz="1200" dirty="0" smtClean="0"/>
              <a:t>employs </a:t>
            </a:r>
            <a:r>
              <a:rPr lang="en-US" sz="1200" dirty="0"/>
              <a:t>very qualified personnel and laborers, of which 14 are mechanical engineers and technicians and the rest are administrative personnel, foremen, skilled laborers and unskilled laborers.</a:t>
            </a:r>
          </a:p>
        </p:txBody>
      </p:sp>
    </p:spTree>
    <p:extLst>
      <p:ext uri="{BB962C8B-B14F-4D97-AF65-F5344CB8AC3E}">
        <p14:creationId xmlns:p14="http://schemas.microsoft.com/office/powerpoint/2010/main" val="19714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2"/>
    </mc:Choice>
    <mc:Fallback xmlns="">
      <p:transition spd="slow" advTm="516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36" y="308852"/>
            <a:ext cx="6172200" cy="893448"/>
          </a:xfrm>
        </p:spPr>
        <p:txBody>
          <a:bodyPr>
            <a:normAutofit fontScale="90000"/>
          </a:bodyPr>
          <a:lstStyle/>
          <a:p>
            <a:r>
              <a:rPr lang="en-US" sz="2200" b="1" dirty="0"/>
              <a:t>NOVOTEL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b="1" dirty="0"/>
              <a:t>YEKATERNBURG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4" name="Picture 3" descr="C:\Users\Cochi-1\Desktop\teknik foto\MONOLIT\YEKAT\novotel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755576"/>
            <a:ext cx="6480000" cy="8192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78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2"/>
    </mc:Choice>
    <mc:Fallback xmlns="">
      <p:transition spd="slow" advTm="500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ochi-1\Desktop\teknik foto\MONOLIT\YEKAT\novote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3" y="2264853"/>
            <a:ext cx="6480000" cy="46088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2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0"/>
    </mc:Choice>
    <mc:Fallback xmlns="">
      <p:transition spd="slow" advTm="505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ochi-1\Desktop\teknik foto\MONOLIT\YEKAT\tip od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0" y="250032"/>
            <a:ext cx="6480000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Cochi-1\Desktop\teknik foto\MONOLIT\YEKAT\bany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5" y="3132841"/>
            <a:ext cx="5075530" cy="59046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5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2"/>
    </mc:Choice>
    <mc:Fallback xmlns="">
      <p:transition spd="slow" advTm="841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656" y="107504"/>
            <a:ext cx="6172200" cy="792088"/>
          </a:xfrm>
        </p:spPr>
        <p:txBody>
          <a:bodyPr>
            <a:normAutofit/>
          </a:bodyPr>
          <a:lstStyle/>
          <a:p>
            <a:r>
              <a:rPr lang="en-US" sz="2000" b="1" dirty="0"/>
              <a:t>20-Storied Residential </a:t>
            </a:r>
            <a:r>
              <a:rPr lang="en-US" sz="2000" b="1" dirty="0" smtClean="0"/>
              <a:t>Building</a:t>
            </a:r>
            <a:br>
              <a:rPr lang="en-US" sz="2000" b="1" dirty="0" smtClean="0"/>
            </a:br>
            <a:r>
              <a:rPr lang="en-US" sz="2000" b="1" dirty="0" smtClean="0"/>
              <a:t>Saratov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1026" name="Picture 2" descr="C:\Users\Cochi-1\Desktop\KP\sorot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028700"/>
            <a:ext cx="6480000" cy="677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38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2050" name="Picture 2" descr="C:\Users\Cochi-1\Desktop\KP\sorotov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44" y="323528"/>
            <a:ext cx="6120000" cy="84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705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540" y="144016"/>
            <a:ext cx="6172200" cy="899592"/>
          </a:xfrm>
        </p:spPr>
        <p:txBody>
          <a:bodyPr>
            <a:normAutofit fontScale="90000"/>
          </a:bodyPr>
          <a:lstStyle/>
          <a:p>
            <a:r>
              <a:rPr lang="en-US" sz="2200" b="1" dirty="0"/>
              <a:t>AZIMUT OTEL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b="1" dirty="0"/>
              <a:t>Adler / Sochi / Russia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4" name="Picture 3" descr="C:\Users\Cochi-1\Desktop\teknik foto\MONOLIT\SOCHI\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68" y="539992"/>
            <a:ext cx="6588000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Cochi-1\Desktop\park inn-soch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8" y="4499552"/>
            <a:ext cx="6480000" cy="453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71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3"/>
    </mc:Choice>
    <mc:Fallback xmlns="">
      <p:transition spd="slow" advTm="919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ochi-1\Desktop\teknik foto\MONOLIT\Yeni klasör (3)\Новая папка\DSCF2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94512"/>
            <a:ext cx="6480000" cy="420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ochi-1\Desktop\PC\FOTO\teknik foto\MONOLIT\Yeni klasör (3)\DSCF2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0" y="4722188"/>
            <a:ext cx="6480000" cy="409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5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5"/>
    </mc:Choice>
    <mc:Fallback xmlns="">
      <p:transition spd="slow" advTm="9195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chi-1\Desktop\PC\FOTO\teknik foto\MONOLIT\Yeni klasör (3)\DSCF210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23528"/>
            <a:ext cx="64800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Фотографии D1\2013.07.27\I95B0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283968"/>
            <a:ext cx="64800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8"/>
    </mc:Choice>
    <mc:Fallback xmlns="">
      <p:transition spd="slow" advTm="9378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ochi-1\Desktop\teknik foto\MONOLIT\SOCHI\tip od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38" y="611560"/>
            <a:ext cx="6480000" cy="2846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Cochi-1\Desktop\teknik foto\MONOLIT\SOCHI\tipik bany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38" y="4644011"/>
            <a:ext cx="6480000" cy="37439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7"/>
    </mc:Choice>
    <mc:Fallback xmlns="">
      <p:transition spd="slow" advTm="8907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chi-1\Desktop\teknik foto\MONOLIT\Yeni klasör (3)\Новая папка\DSCF2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60" y="251529"/>
            <a:ext cx="6480000" cy="421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chi-1\Desktop\teknik foto\MONOLIT\Yeni klasör (3)\Новая папка\DSCF2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60" y="4679032"/>
            <a:ext cx="6480000" cy="423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8"/>
    </mc:Choice>
    <mc:Fallback xmlns="">
      <p:transition spd="slow" advTm="798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/>
          </p:nvPr>
        </p:nvSpPr>
        <p:spPr>
          <a:xfrm>
            <a:off x="332656" y="683568"/>
            <a:ext cx="6172200" cy="7704856"/>
          </a:xfrm>
        </p:spPr>
        <p:txBody>
          <a:bodyPr>
            <a:normAutofit/>
          </a:bodyPr>
          <a:lstStyle/>
          <a:p>
            <a:r>
              <a:rPr lang="tr-TR" sz="1400" b="1" dirty="0" smtClean="0"/>
              <a:t>COMPLETED PROJECTS</a:t>
            </a:r>
            <a:endParaRPr lang="en-US" sz="1400" b="1" dirty="0"/>
          </a:p>
          <a:p>
            <a:pPr marL="0" indent="0" algn="l">
              <a:buNone/>
            </a:pPr>
            <a:endParaRPr lang="tr-TR" sz="1400" dirty="0"/>
          </a:p>
          <a:p>
            <a:pPr algn="l"/>
            <a:r>
              <a:rPr lang="en-US" sz="1400" b="1" dirty="0" smtClean="0"/>
              <a:t>T</a:t>
            </a:r>
            <a:r>
              <a:rPr lang="tr-TR" sz="1400" b="1" dirty="0" smtClean="0"/>
              <a:t>he</a:t>
            </a:r>
            <a:r>
              <a:rPr lang="en-US" sz="1400" b="1" dirty="0" smtClean="0"/>
              <a:t> </a:t>
            </a:r>
            <a:r>
              <a:rPr lang="tr-TR" sz="1400" dirty="0"/>
              <a:t> </a:t>
            </a:r>
            <a:r>
              <a:rPr lang="en-US" sz="1400" b="1" dirty="0" err="1" smtClean="0"/>
              <a:t>Naberezhnaya</a:t>
            </a:r>
            <a:r>
              <a:rPr lang="en-US" sz="1400" b="1" dirty="0" smtClean="0"/>
              <a:t> </a:t>
            </a:r>
            <a:r>
              <a:rPr lang="tr-TR" sz="1400" b="1" dirty="0"/>
              <a:t>T</a:t>
            </a:r>
            <a:r>
              <a:rPr lang="en-US" sz="1400" b="1" dirty="0" err="1" smtClean="0"/>
              <a:t>ower</a:t>
            </a:r>
            <a:r>
              <a:rPr lang="en-US" sz="1400" b="1" dirty="0" smtClean="0"/>
              <a:t> </a:t>
            </a:r>
            <a:r>
              <a:rPr lang="en-US" sz="1400" b="1" dirty="0"/>
              <a:t>project </a:t>
            </a:r>
            <a:r>
              <a:rPr lang="tr-TR" sz="1400" b="1" dirty="0" smtClean="0"/>
              <a:t> </a:t>
            </a:r>
            <a:r>
              <a:rPr lang="tr-TR" sz="1400" b="1" dirty="0"/>
              <a:t> </a:t>
            </a:r>
            <a:r>
              <a:rPr lang="tr-TR" sz="1400" b="1" dirty="0" smtClean="0"/>
              <a:t>                                                  </a:t>
            </a:r>
            <a:r>
              <a:rPr lang="tr-TR" sz="1400" dirty="0" smtClean="0"/>
              <a:t>Moscow   / Russia</a:t>
            </a:r>
            <a:br>
              <a:rPr lang="tr-TR" sz="1400" dirty="0" smtClean="0"/>
            </a:br>
            <a:endParaRPr lang="tr-TR" sz="1400" dirty="0" smtClean="0"/>
          </a:p>
          <a:p>
            <a:pPr algn="l"/>
            <a:r>
              <a:rPr lang="en-US" sz="1400" b="1" dirty="0" smtClean="0"/>
              <a:t>IKEA </a:t>
            </a:r>
            <a:r>
              <a:rPr lang="en-US" sz="1400" b="1" dirty="0"/>
              <a:t>Mega Shopping Center </a:t>
            </a:r>
            <a:r>
              <a:rPr lang="en-US" sz="1400" b="1" dirty="0" smtClean="0"/>
              <a:t>Project</a:t>
            </a:r>
            <a:r>
              <a:rPr lang="tr-TR" sz="1400" b="1" dirty="0" smtClean="0"/>
              <a:t>                                                 </a:t>
            </a:r>
            <a:r>
              <a:rPr lang="en-US" sz="1400" dirty="0" smtClean="0"/>
              <a:t>Omsk </a:t>
            </a:r>
            <a:r>
              <a:rPr lang="tr-TR" sz="1400" dirty="0" smtClean="0"/>
              <a:t>       </a:t>
            </a:r>
            <a:r>
              <a:rPr lang="en-US" sz="1400" dirty="0" smtClean="0"/>
              <a:t>/ Russia</a:t>
            </a:r>
            <a:r>
              <a:rPr lang="tr-TR" sz="1400" dirty="0" smtClean="0"/>
              <a:t/>
            </a:r>
            <a:br>
              <a:rPr lang="tr-TR" sz="1400" dirty="0" smtClean="0"/>
            </a:br>
            <a:endParaRPr lang="tr-TR" sz="1400" dirty="0" smtClean="0"/>
          </a:p>
          <a:p>
            <a:pPr algn="l"/>
            <a:r>
              <a:rPr lang="en-US" sz="1400" b="1" dirty="0" smtClean="0"/>
              <a:t>IKEA </a:t>
            </a:r>
            <a:r>
              <a:rPr lang="en-US" sz="1400" b="1" dirty="0"/>
              <a:t>Mega Shopping Center Project</a:t>
            </a:r>
            <a:r>
              <a:rPr lang="tr-TR" sz="1400" b="1" dirty="0"/>
              <a:t> </a:t>
            </a:r>
            <a:r>
              <a:rPr lang="tr-TR" sz="1400" b="1" dirty="0" smtClean="0"/>
              <a:t>                                                </a:t>
            </a:r>
            <a:r>
              <a:rPr lang="tr-TR" sz="1400" dirty="0" smtClean="0"/>
              <a:t>Samara     </a:t>
            </a:r>
            <a:r>
              <a:rPr lang="en-US" sz="1400" dirty="0" smtClean="0"/>
              <a:t>/ Russia</a:t>
            </a:r>
            <a:r>
              <a:rPr lang="tr-TR" sz="1400" dirty="0" smtClean="0"/>
              <a:t/>
            </a:r>
            <a:br>
              <a:rPr lang="tr-TR" sz="1400" dirty="0" smtClean="0"/>
            </a:br>
            <a:r>
              <a:rPr lang="tr-TR" sz="1400" dirty="0" smtClean="0"/>
              <a:t/>
            </a:r>
            <a:br>
              <a:rPr lang="tr-TR" sz="1400" dirty="0" smtClean="0"/>
            </a:br>
            <a:r>
              <a:rPr lang="tr-TR" sz="1400" b="1" dirty="0" smtClean="0"/>
              <a:t>Novotel                                                                                              </a:t>
            </a:r>
            <a:r>
              <a:rPr lang="tr-TR" sz="1400" dirty="0" smtClean="0"/>
              <a:t>Yekaternburg </a:t>
            </a:r>
            <a:r>
              <a:rPr lang="tr-TR" sz="1400" dirty="0"/>
              <a:t>/ </a:t>
            </a:r>
            <a:r>
              <a:rPr lang="tr-TR" sz="1400" dirty="0" smtClean="0"/>
              <a:t>Russia</a:t>
            </a:r>
            <a:br>
              <a:rPr lang="tr-TR" sz="1400" dirty="0" smtClean="0"/>
            </a:br>
            <a:r>
              <a:rPr lang="tr-TR" sz="1400" dirty="0"/>
              <a:t/>
            </a:r>
            <a:br>
              <a:rPr lang="tr-TR" sz="1400" dirty="0"/>
            </a:br>
            <a:r>
              <a:rPr lang="tr-TR" sz="1400" b="1" dirty="0"/>
              <a:t>Sedmoye Nebo Shopping </a:t>
            </a:r>
            <a:r>
              <a:rPr lang="tr-TR" sz="1400" b="1" dirty="0" smtClean="0"/>
              <a:t>Center                                                 </a:t>
            </a:r>
            <a:r>
              <a:rPr lang="tr-TR" sz="1400" dirty="0" smtClean="0"/>
              <a:t>Yekaternburg </a:t>
            </a:r>
            <a:r>
              <a:rPr lang="tr-TR" sz="1400" dirty="0"/>
              <a:t>/ </a:t>
            </a:r>
            <a:r>
              <a:rPr lang="tr-TR" sz="1400" dirty="0" smtClean="0"/>
              <a:t>Russia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b="1" dirty="0" smtClean="0"/>
              <a:t>20-Storied Residential </a:t>
            </a:r>
            <a:r>
              <a:rPr lang="en-US" sz="1400" b="1" dirty="0"/>
              <a:t>B</a:t>
            </a:r>
            <a:r>
              <a:rPr lang="en-US" sz="1400" b="1" dirty="0" smtClean="0"/>
              <a:t>uilding                                                              </a:t>
            </a:r>
            <a:r>
              <a:rPr lang="en-US" sz="1400" dirty="0" smtClean="0"/>
              <a:t>Saratov </a:t>
            </a:r>
            <a:r>
              <a:rPr lang="en-US" sz="1400" dirty="0"/>
              <a:t>/ Russia</a:t>
            </a:r>
            <a:endParaRPr lang="tr-TR" sz="1400" dirty="0"/>
          </a:p>
          <a:p>
            <a:pPr algn="l"/>
            <a:r>
              <a:rPr lang="tr-TR" sz="1400" b="1" dirty="0" smtClean="0"/>
              <a:t/>
            </a:r>
            <a:br>
              <a:rPr lang="tr-TR" sz="1400" b="1" dirty="0" smtClean="0"/>
            </a:br>
            <a:r>
              <a:rPr lang="tr-TR" sz="1400" b="1" dirty="0" smtClean="0"/>
              <a:t/>
            </a:r>
            <a:br>
              <a:rPr lang="tr-TR" sz="1400" b="1" dirty="0" smtClean="0"/>
            </a:br>
            <a:r>
              <a:rPr lang="tr-TR" sz="1400" b="1" dirty="0" smtClean="0"/>
              <a:t/>
            </a:r>
            <a:br>
              <a:rPr lang="tr-TR" sz="1400" b="1" dirty="0" smtClean="0"/>
            </a:br>
            <a:endParaRPr lang="tr-TR" sz="1400" b="1" dirty="0"/>
          </a:p>
          <a:p>
            <a:r>
              <a:rPr lang="tr-TR" sz="1400" b="1" dirty="0"/>
              <a:t>  </a:t>
            </a:r>
            <a:r>
              <a:rPr lang="tr-TR" sz="1400" b="1" dirty="0" smtClean="0"/>
              <a:t>ONGO</a:t>
            </a:r>
            <a:r>
              <a:rPr lang="en-US" sz="1400" b="1" dirty="0"/>
              <a:t>I</a:t>
            </a:r>
            <a:r>
              <a:rPr lang="tr-TR" sz="1400" b="1" dirty="0" smtClean="0"/>
              <a:t>NG PROJECTS</a:t>
            </a:r>
            <a:br>
              <a:rPr lang="tr-TR" sz="1400" b="1" dirty="0" smtClean="0"/>
            </a:br>
            <a:r>
              <a:rPr lang="tr-TR" sz="1400" b="1" dirty="0"/>
              <a:t/>
            </a:r>
            <a:br>
              <a:rPr lang="tr-TR" sz="1400" b="1" dirty="0"/>
            </a:br>
            <a:endParaRPr lang="tr-TR" sz="1200" b="1" dirty="0" smtClean="0"/>
          </a:p>
          <a:p>
            <a:pPr algn="l"/>
            <a:r>
              <a:rPr lang="tr-TR" sz="1400" b="1" dirty="0"/>
              <a:t>Azimut </a:t>
            </a:r>
            <a:r>
              <a:rPr lang="en-US" sz="1400" b="1" dirty="0" smtClean="0"/>
              <a:t>H</a:t>
            </a:r>
            <a:r>
              <a:rPr lang="en-US" sz="1400" b="1" dirty="0"/>
              <a:t>o</a:t>
            </a:r>
            <a:r>
              <a:rPr lang="tr-TR" sz="1400" b="1" dirty="0" smtClean="0"/>
              <a:t>tel                                                                                     </a:t>
            </a:r>
            <a:r>
              <a:rPr lang="tr-TR" sz="1400" dirty="0" smtClean="0"/>
              <a:t>Adler </a:t>
            </a:r>
            <a:r>
              <a:rPr lang="tr-TR" sz="1400" dirty="0"/>
              <a:t>/ Sochi / Russia </a:t>
            </a:r>
            <a:r>
              <a:rPr lang="tr-TR" sz="1400" dirty="0" smtClean="0"/>
              <a:t/>
            </a:r>
            <a:br>
              <a:rPr lang="tr-TR" sz="1400" dirty="0" smtClean="0"/>
            </a:br>
            <a:endParaRPr lang="tr-TR" sz="1400" dirty="0"/>
          </a:p>
          <a:p>
            <a:pPr algn="l"/>
            <a:r>
              <a:rPr lang="tr-TR" sz="1400" b="1" dirty="0"/>
              <a:t>Rixos  Apart </a:t>
            </a:r>
            <a:r>
              <a:rPr lang="en-US" sz="1400" b="1" dirty="0" smtClean="0"/>
              <a:t>H</a:t>
            </a:r>
            <a:r>
              <a:rPr lang="tr-TR" sz="1400" b="1" dirty="0" smtClean="0"/>
              <a:t>otel and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Residances</a:t>
            </a:r>
            <a:r>
              <a:rPr lang="en-US" sz="1400" b="1" dirty="0" smtClean="0"/>
              <a:t>     </a:t>
            </a:r>
            <a:r>
              <a:rPr lang="tr-TR" sz="1400" b="1" dirty="0" smtClean="0"/>
              <a:t>          </a:t>
            </a:r>
            <a:r>
              <a:rPr lang="en-US" sz="1400" b="1" dirty="0" smtClean="0"/>
              <a:t> </a:t>
            </a:r>
            <a:r>
              <a:rPr lang="tr-TR" sz="1400" b="1" dirty="0" smtClean="0"/>
              <a:t>      </a:t>
            </a:r>
            <a:r>
              <a:rPr lang="en-US" sz="1400" b="1" dirty="0" smtClean="0"/>
              <a:t> </a:t>
            </a:r>
            <a:r>
              <a:rPr lang="tr-TR" sz="1400" b="1" dirty="0" smtClean="0"/>
              <a:t>  </a:t>
            </a:r>
            <a:r>
              <a:rPr lang="tr-TR" sz="1400" dirty="0" smtClean="0"/>
              <a:t>Krasnaya </a:t>
            </a:r>
            <a:r>
              <a:rPr lang="tr-TR" sz="1400" dirty="0"/>
              <a:t>Polyana / </a:t>
            </a:r>
            <a:r>
              <a:rPr lang="tr-TR" sz="1400" dirty="0" smtClean="0"/>
              <a:t>Sochi</a:t>
            </a:r>
            <a:r>
              <a:rPr lang="en-US" sz="1400" dirty="0" smtClean="0"/>
              <a:t> / </a:t>
            </a:r>
            <a:r>
              <a:rPr lang="tr-TR" sz="1400" dirty="0" smtClean="0"/>
              <a:t>Russia</a:t>
            </a:r>
            <a:endParaRPr lang="tr-TR" sz="1400" b="1" dirty="0"/>
          </a:p>
          <a:p>
            <a:pPr marL="0" indent="0" algn="l">
              <a:buNone/>
            </a:pPr>
            <a:r>
              <a:rPr lang="tr-TR" sz="1400" dirty="0"/>
              <a:t>+540 </a:t>
            </a:r>
            <a:r>
              <a:rPr lang="tr-TR" sz="1400" dirty="0" smtClean="0"/>
              <a:t>    </a:t>
            </a:r>
            <a:r>
              <a:rPr lang="tr-TR" sz="1400" dirty="0"/>
              <a:t>Project No: </a:t>
            </a:r>
            <a:r>
              <a:rPr lang="tr-TR" sz="1400" dirty="0" smtClean="0"/>
              <a:t>41</a:t>
            </a:r>
            <a:br>
              <a:rPr lang="tr-TR" sz="1400" dirty="0" smtClean="0"/>
            </a:br>
            <a:endParaRPr lang="tr-TR" sz="1400" dirty="0"/>
          </a:p>
          <a:p>
            <a:pPr algn="l"/>
            <a:r>
              <a:rPr lang="tr-TR" sz="1400" b="1" dirty="0" smtClean="0"/>
              <a:t>Marriott </a:t>
            </a:r>
            <a:r>
              <a:rPr lang="en-US" sz="1400" b="1" dirty="0" smtClean="0"/>
              <a:t>H</a:t>
            </a:r>
            <a:r>
              <a:rPr lang="tr-TR" sz="1400" b="1" dirty="0" smtClean="0"/>
              <a:t>otel                                                           </a:t>
            </a:r>
            <a:r>
              <a:rPr lang="en-US" sz="1400" b="1" dirty="0" smtClean="0"/>
              <a:t>  </a:t>
            </a:r>
            <a:r>
              <a:rPr lang="tr-TR" sz="1400" dirty="0" smtClean="0"/>
              <a:t>Krasnaya </a:t>
            </a:r>
            <a:r>
              <a:rPr lang="tr-TR" sz="1400" dirty="0"/>
              <a:t>Polyana / Sochi / </a:t>
            </a:r>
            <a:r>
              <a:rPr lang="tr-TR" sz="1400" dirty="0" smtClean="0"/>
              <a:t>Russia</a:t>
            </a:r>
            <a:endParaRPr lang="tr-TR" sz="1400" b="1" dirty="0"/>
          </a:p>
          <a:p>
            <a:pPr algn="l"/>
            <a:r>
              <a:rPr lang="tr-TR" sz="1400" dirty="0" smtClean="0"/>
              <a:t>+</a:t>
            </a:r>
            <a:r>
              <a:rPr lang="tr-TR" sz="1400" dirty="0"/>
              <a:t>540 </a:t>
            </a:r>
            <a:r>
              <a:rPr lang="tr-TR" sz="1400" dirty="0" smtClean="0"/>
              <a:t>    Project </a:t>
            </a:r>
            <a:r>
              <a:rPr lang="tr-TR" sz="1400" dirty="0"/>
              <a:t>No: </a:t>
            </a:r>
            <a:r>
              <a:rPr lang="tr-TR" sz="1400" dirty="0" smtClean="0"/>
              <a:t>39</a:t>
            </a:r>
            <a:br>
              <a:rPr lang="tr-TR" sz="1400" dirty="0" smtClean="0"/>
            </a:br>
            <a:r>
              <a:rPr lang="tr-TR" sz="1400" dirty="0" smtClean="0"/>
              <a:t/>
            </a:r>
            <a:br>
              <a:rPr lang="tr-TR" sz="1400" dirty="0" smtClean="0"/>
            </a:br>
            <a:r>
              <a:rPr lang="tr-TR" sz="1400" b="1" dirty="0" smtClean="0"/>
              <a:t>Rixos  </a:t>
            </a:r>
            <a:r>
              <a:rPr lang="tr-TR" sz="1400" b="1" dirty="0"/>
              <a:t>Apart </a:t>
            </a:r>
            <a:r>
              <a:rPr lang="en-US" sz="1400" b="1" dirty="0" smtClean="0"/>
              <a:t>H</a:t>
            </a:r>
            <a:r>
              <a:rPr lang="tr-TR" sz="1400" b="1" dirty="0" smtClean="0"/>
              <a:t>otel</a:t>
            </a:r>
            <a:r>
              <a:rPr lang="en-US" sz="1400" b="1" dirty="0" smtClean="0"/>
              <a:t> and</a:t>
            </a:r>
            <a:r>
              <a:rPr lang="tr-TR" sz="1400" b="1" dirty="0" smtClean="0"/>
              <a:t>  </a:t>
            </a:r>
            <a:r>
              <a:rPr lang="en-US" sz="1400" b="1" dirty="0" err="1" smtClean="0"/>
              <a:t>Residances</a:t>
            </a:r>
            <a:r>
              <a:rPr lang="tr-TR" sz="1400" b="1" dirty="0" smtClean="0"/>
              <a:t>                        </a:t>
            </a:r>
            <a:r>
              <a:rPr lang="tr-TR" sz="1400" dirty="0" smtClean="0"/>
              <a:t>Krasnaya </a:t>
            </a:r>
            <a:r>
              <a:rPr lang="tr-TR" sz="1400" dirty="0"/>
              <a:t>Polyana / Sochi / </a:t>
            </a:r>
            <a:r>
              <a:rPr lang="tr-TR" sz="1400" dirty="0" smtClean="0"/>
              <a:t>Russia</a:t>
            </a:r>
            <a:endParaRPr lang="tr-TR" sz="1400" b="1" dirty="0"/>
          </a:p>
          <a:p>
            <a:pPr algn="l"/>
            <a:r>
              <a:rPr lang="tr-TR" sz="1400" dirty="0" smtClean="0"/>
              <a:t>+</a:t>
            </a:r>
            <a:r>
              <a:rPr lang="tr-TR" sz="1400" dirty="0"/>
              <a:t>960 </a:t>
            </a:r>
            <a:r>
              <a:rPr lang="tr-TR" sz="1400" dirty="0" smtClean="0"/>
              <a:t>   Project </a:t>
            </a:r>
            <a:r>
              <a:rPr lang="tr-TR" sz="1400" dirty="0"/>
              <a:t>No: </a:t>
            </a:r>
            <a:r>
              <a:rPr lang="tr-TR" sz="1400" dirty="0" smtClean="0"/>
              <a:t>12-13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b="1" dirty="0" err="1"/>
              <a:t>Almaz</a:t>
            </a:r>
            <a:r>
              <a:rPr lang="en-US" sz="1400" b="1" dirty="0"/>
              <a:t> shopping </a:t>
            </a:r>
            <a:r>
              <a:rPr lang="en-US" sz="1400" b="1" dirty="0" smtClean="0"/>
              <a:t>Center                                                                    </a:t>
            </a:r>
            <a:r>
              <a:rPr lang="en-US" sz="1400" dirty="0" smtClean="0"/>
              <a:t>Chelyabinsk </a:t>
            </a:r>
            <a:r>
              <a:rPr lang="en-US" sz="1400" dirty="0"/>
              <a:t>/ Russia</a:t>
            </a:r>
            <a:br>
              <a:rPr lang="en-US" sz="1400" dirty="0"/>
            </a:br>
            <a:r>
              <a:rPr lang="en-US" sz="1400" dirty="0"/>
              <a:t> 230 .000 m2</a:t>
            </a:r>
            <a:br>
              <a:rPr lang="en-US" sz="1400" dirty="0"/>
            </a:br>
            <a:endParaRPr lang="tr-TR" sz="1400" dirty="0"/>
          </a:p>
          <a:p>
            <a:pPr marL="0" indent="0">
              <a:buNone/>
            </a:pPr>
            <a:endParaRPr lang="tr-TR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2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0"/>
    </mc:Choice>
    <mc:Fallback xmlns="">
      <p:transition spd="slow" advTm="801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ochi-1\Desktop\PC\FOTO\teknik foto\MONOLIT\Yeni klasör (3)\DSCF2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9512"/>
            <a:ext cx="64800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ochi-1\Desktop\PC\FOTO\teknik foto\MONOLIT\Yeni klasör (3)\DSCF2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716016"/>
            <a:ext cx="64800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8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2"/>
    </mc:Choice>
    <mc:Fallback xmlns="">
      <p:transition spd="slow" advTm="8932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chi-1\Desktop\teknik foto\MONOLIT\Yeni klasör (3)\Новая папка\DSCF2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04" y="179519"/>
            <a:ext cx="6480000" cy="424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ochi-1\Desktop\teknik foto\MONOLIT\Yeni klasör (3)\Новая папка\DSCF2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2" y="4572007"/>
            <a:ext cx="6480000" cy="439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1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8"/>
    </mc:Choice>
    <mc:Fallback xmlns="">
      <p:transition spd="slow" advTm="830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chi-1\Desktop\teknik foto\MONOLIT\Yeni klasör (3)\Новая папка\DSCF2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9516"/>
            <a:ext cx="6480000" cy="44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ochi-1\Desktop\teknik foto\MONOLIT\Yeni klasör (3)\Новая папка\DSCF2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799387"/>
            <a:ext cx="6480000" cy="412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3"/>
    </mc:Choice>
    <mc:Fallback xmlns="">
      <p:transition spd="slow" advTm="8563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ochi-1\Desktop\teknik foto\MONOLIT\Yeni klasör (3)\Новая папка\DSCF2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86664"/>
            <a:ext cx="6480000" cy="42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ochi-1\Desktop\teknik foto\MONOLIT\Yeni klasör (3)\Новая папка\DSCF2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572000"/>
            <a:ext cx="6480000" cy="437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7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9"/>
    </mc:Choice>
    <mc:Fallback xmlns="">
      <p:transition spd="slow" advTm="8729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ochi-1\Desktop\PC\FOTO\teknik foto\MONOLIT\Yeni klasör (3)\DSCF2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51520"/>
            <a:ext cx="64800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ochi-1\Desktop\PC\FOTO\teknik foto\MONOLIT\Yeni klasör (3)\DSCF2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2" y="4715984"/>
            <a:ext cx="6480000" cy="421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7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9"/>
    </mc:Choice>
    <mc:Fallback xmlns="">
      <p:transition spd="slow" advTm="9039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79512"/>
            <a:ext cx="6172200" cy="677424"/>
          </a:xfrm>
        </p:spPr>
        <p:txBody>
          <a:bodyPr>
            <a:noAutofit/>
          </a:bodyPr>
          <a:lstStyle/>
          <a:p>
            <a:r>
              <a:rPr lang="tr-TR" sz="2000" b="1" dirty="0"/>
              <a:t>Marriott </a:t>
            </a:r>
            <a:r>
              <a:rPr lang="en-US" sz="2000" b="1" dirty="0"/>
              <a:t>H</a:t>
            </a:r>
            <a:r>
              <a:rPr lang="tr-TR" sz="2000" b="1" dirty="0" smtClean="0"/>
              <a:t>otel</a:t>
            </a:r>
            <a:r>
              <a:rPr lang="en-US" sz="2000" b="1" dirty="0" smtClean="0"/>
              <a:t> </a:t>
            </a:r>
            <a:br>
              <a:rPr lang="en-US" sz="2000" b="1" dirty="0" smtClean="0"/>
            </a:br>
            <a:r>
              <a:rPr lang="en-US" sz="2000" b="1" dirty="0" err="1" smtClean="0"/>
              <a:t>Krasnaya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Polyana</a:t>
            </a:r>
            <a:r>
              <a:rPr lang="en-US" sz="2000" b="1" dirty="0" smtClean="0"/>
              <a:t> / Sochi </a:t>
            </a:r>
            <a:r>
              <a:rPr lang="en-US" sz="2000" b="1" dirty="0"/>
              <a:t>(+540)</a:t>
            </a:r>
            <a:br>
              <a:rPr lang="en-US" sz="2000" b="1" dirty="0"/>
            </a:b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3075" name="Picture 3" descr="C:\Users\Cochi-1\Desktop\K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355976"/>
            <a:ext cx="64800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ochi-1\Desktop\KP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0" y="827584"/>
            <a:ext cx="648000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729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6" name="Picture 2" descr="C:\Users\Cochi-1\Desktop\K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67544"/>
            <a:ext cx="648000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049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1026" name="Picture 2" descr="C:\Users\pc\Desktop\Krasnaya Polyana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0" y="493838"/>
            <a:ext cx="6480000" cy="357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\Desktop\Krasnaya Polyana\IMG_12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499992"/>
            <a:ext cx="6480000" cy="431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705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5" name="Picture 2" descr="C:\Users\pc\Desktop\Krasnaya Polyana\995412_10151722740319433_97649173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51520"/>
            <a:ext cx="648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c\Desktop\Krasnaya Polyana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34" y="4932040"/>
            <a:ext cx="6480000" cy="355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308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-36512"/>
            <a:ext cx="6172200" cy="720080"/>
          </a:xfrm>
        </p:spPr>
        <p:txBody>
          <a:bodyPr>
            <a:normAutofit/>
          </a:bodyPr>
          <a:lstStyle/>
          <a:p>
            <a:r>
              <a:rPr lang="tr-TR" sz="2000" b="1" dirty="0"/>
              <a:t>Rixos  Apart </a:t>
            </a:r>
            <a:r>
              <a:rPr lang="en-US" sz="2000" b="1" dirty="0"/>
              <a:t>H</a:t>
            </a:r>
            <a:r>
              <a:rPr lang="tr-TR" sz="2000" b="1" dirty="0"/>
              <a:t>otel</a:t>
            </a:r>
            <a:r>
              <a:rPr lang="en-US" sz="2000" b="1" dirty="0"/>
              <a:t> and</a:t>
            </a:r>
            <a:r>
              <a:rPr lang="tr-TR" sz="2000" b="1" dirty="0"/>
              <a:t>  </a:t>
            </a:r>
            <a:r>
              <a:rPr lang="en-US" sz="2000" b="1" dirty="0" err="1"/>
              <a:t>Residances</a:t>
            </a:r>
            <a:r>
              <a:rPr lang="en-US" sz="2000" b="1" dirty="0"/>
              <a:t> </a:t>
            </a:r>
            <a:br>
              <a:rPr lang="en-US" sz="2000" b="1" dirty="0"/>
            </a:br>
            <a:r>
              <a:rPr lang="en-US" sz="2000" b="1" dirty="0" err="1"/>
              <a:t>Krasnaya</a:t>
            </a:r>
            <a:r>
              <a:rPr lang="en-US" sz="2000" b="1" dirty="0"/>
              <a:t> </a:t>
            </a:r>
            <a:r>
              <a:rPr lang="en-US" sz="2000" b="1" dirty="0" err="1"/>
              <a:t>Polyana</a:t>
            </a:r>
            <a:r>
              <a:rPr lang="en-US" sz="2000" b="1" dirty="0"/>
              <a:t> / </a:t>
            </a:r>
            <a:r>
              <a:rPr lang="en-US" sz="2000" b="1" dirty="0" smtClean="0"/>
              <a:t>Sochi (+960)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5122" name="Picture 2" descr="C:\Users\Cochi-1\Desktop\KP\+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683568"/>
            <a:ext cx="6480000" cy="831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982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8238264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dirty="0"/>
              <a:t>Sample Photographs of Former</a:t>
            </a:r>
            <a:br>
              <a:rPr lang="en-US" sz="3600" b="1" dirty="0"/>
            </a:br>
            <a:r>
              <a:rPr lang="en-US" sz="3600" b="1" dirty="0"/>
              <a:t>Installations and Photos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7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"/>
    </mc:Choice>
    <mc:Fallback xmlns="">
      <p:transition spd="slow" advTm="3284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1026" name="Picture 2" descr="C:\Users\Cochi-1\Desktop\Новая папка\09_PRESIDENTIAL_SU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51520"/>
            <a:ext cx="6480000" cy="417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chi-1\Desktop\Новая папка\07_PRESIDENTI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12" y="4716016"/>
            <a:ext cx="6480000" cy="41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46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8"/>
    </mc:Choice>
    <mc:Fallback xmlns="">
      <p:transition spd="slow" advTm="9178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chi-1\Desktop\Новая папка\20130409_143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251520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ochi-1\Desktop\Новая папка\20130409_144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368" y="251528"/>
            <a:ext cx="3240000" cy="431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ochi-1\Desktop\Новая папка\20130409_1439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944" y="4674741"/>
            <a:ext cx="3163304" cy="436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6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2"/>
    </mc:Choice>
    <mc:Fallback xmlns="">
      <p:transition spd="slow" advTm="9212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ochi-1\Desktop\FOTOLAR\ITP foto\DSC_0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9519"/>
            <a:ext cx="6480000" cy="430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ochi-1\Desktop\FOTOLAR\ITP foto\DSC_0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644015"/>
            <a:ext cx="6480000" cy="430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2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6"/>
    </mc:Choice>
    <mc:Fallback xmlns="">
      <p:transition spd="slow" advTm="8786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ochi-1\Desktop\FOTOLAR\ITP foto\DSC_0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0" y="179519"/>
            <a:ext cx="6480000" cy="430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ochi-1\Desktop\FOTOLAR\ITP foto\DSC_01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68" y="4644015"/>
            <a:ext cx="6480000" cy="430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7"/>
    </mc:Choice>
    <mc:Fallback xmlns="">
      <p:transition spd="slow" advTm="8777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ochi-1\Desktop\FOTOLAR\Yeni klasör (2)\P8030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9512"/>
            <a:ext cx="64800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ochi-1\Desktop\FOTOLAR\Yeni klasör (2)\P80300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0" y="4788024"/>
            <a:ext cx="6480000" cy="421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5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3"/>
    </mc:Choice>
    <mc:Fallback xmlns="">
      <p:transition spd="slow" advTm="9313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ochi-1\Desktop\FOTOLAR\Yeni klasör (2)\P8030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9512"/>
            <a:ext cx="64800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ochi-1\Desktop\FOTOLAR\Yeni klasör (2)\P8030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572000"/>
            <a:ext cx="6480000" cy="43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6"/>
    </mc:Choice>
    <mc:Fallback xmlns="">
      <p:transition spd="slow" advTm="8666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ochi-1\Desktop\FOTOLAR\Yeni klasör (2)\P8030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51520"/>
            <a:ext cx="64800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Cochi-1\Desktop\FOTOLAR\Yeni klasör (2)\P8030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644008"/>
            <a:ext cx="6480000" cy="428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0"/>
    </mc:Choice>
    <mc:Fallback xmlns="">
      <p:transition spd="slow" advTm="937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644" y="35496"/>
            <a:ext cx="6172200" cy="576064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Almaz</a:t>
            </a:r>
            <a:r>
              <a:rPr lang="en-US" sz="2000" dirty="0" smtClean="0"/>
              <a:t> shopping center</a:t>
            </a:r>
            <a:br>
              <a:rPr lang="en-US" sz="2000" dirty="0" smtClean="0"/>
            </a:br>
            <a:r>
              <a:rPr lang="en-US" sz="2000" dirty="0" smtClean="0"/>
              <a:t>Chelyabinsk</a:t>
            </a:r>
            <a:endParaRPr lang="en-US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8195" name="Picture 3" descr="C:\Users\Cochi-1\Desktop\ALMAZ.jpg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683571"/>
            <a:ext cx="4860000" cy="8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18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0"/>
    </mc:Choice>
    <mc:Fallback xmlns="">
      <p:transition spd="slow" advTm="1258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656" y="3707904"/>
            <a:ext cx="6172200" cy="1524000"/>
          </a:xfrm>
        </p:spPr>
        <p:txBody>
          <a:bodyPr>
            <a:normAutofit/>
          </a:bodyPr>
          <a:lstStyle/>
          <a:p>
            <a:r>
              <a:rPr lang="en-US" sz="4000" b="1" dirty="0"/>
              <a:t>Sample </a:t>
            </a:r>
            <a:r>
              <a:rPr lang="en-US" sz="4000" b="1" dirty="0" smtClean="0"/>
              <a:t>Drawing </a:t>
            </a:r>
            <a:r>
              <a:rPr lang="en-US" sz="4000" b="1" dirty="0"/>
              <a:t>works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b="1" dirty="0"/>
              <a:t>w</a:t>
            </a:r>
            <a:r>
              <a:rPr lang="tr-TR" sz="4000" b="1" dirty="0"/>
              <a:t>ith </a:t>
            </a:r>
            <a:r>
              <a:rPr lang="tr-TR" sz="4000" b="1" dirty="0" smtClean="0"/>
              <a:t>AutoCAD-MEP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920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5" name="Picture 2" descr="C:\Users\Cochi-1\Desktop\teknik foto\ft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0" y="4624672"/>
            <a:ext cx="6480000" cy="433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Cochi-1\Desktop\teknik foto\RENDER\1024x768-4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58392"/>
            <a:ext cx="6480000" cy="434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49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749432"/>
          </a:xfrm>
        </p:spPr>
        <p:txBody>
          <a:bodyPr>
            <a:normAutofit fontScale="90000"/>
          </a:bodyPr>
          <a:lstStyle/>
          <a:p>
            <a:r>
              <a:rPr lang="en-US" sz="2200" b="1" dirty="0"/>
              <a:t>THE NABEREZHNAYA TOWER PROJECT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b="1" dirty="0"/>
              <a:t>IN MOSCOW CITY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C:\Users\Cochi-1\Desktop\teknik foto\ENKA\_DSC015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899592"/>
            <a:ext cx="6480000" cy="79928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3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1"/>
    </mc:Choice>
    <mc:Fallback xmlns="">
      <p:transition spd="slow" advTm="6291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5" name="Picture 2" descr="C:\Users\Cochi-1\Desktop\teknik foto\ft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644008"/>
            <a:ext cx="64800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Cochi-1\Desktop\teknik foto\RENDER\841x594-2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9512"/>
            <a:ext cx="6480000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407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5" name="Picture 2" descr="C:\Users\Cochi-1\Desktop\teknik foto\ft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51" y="4499992"/>
            <a:ext cx="6480000" cy="444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Cochi-1\Desktop\teknik foto\RENDER\841x594-3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0" y="179512"/>
            <a:ext cx="6480000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5608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5" name="Picture 2" descr="C:\Users\Cochi-1\Desktop\teknik foto\ft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644008"/>
            <a:ext cx="64800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Cochi-1\Desktop\teknik foto\RENDER\1024x768-2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9512"/>
            <a:ext cx="6480000" cy="4320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4106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5" name="Picture 2" descr="C:\Users\Cochi-1\Desktop\teknik foto\ft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644008"/>
            <a:ext cx="64800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Cochi-1\Desktop\teknik foto\RENDER\Camera2 1024x841-4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9512"/>
            <a:ext cx="6480000" cy="4248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1999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6" name="Picture 2" descr="C:\Users\Cochi-1\Desktop\teknik foto\MONOLIT\Yeni klasör (3)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1" y="5004049"/>
            <a:ext cx="6480000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ochi-1\Desktop\Picture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0" y="179512"/>
            <a:ext cx="6480000" cy="460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1549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5" name="Picture 2" descr="C:\Users\Cochi-1\Desktop\teknik foto\ft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860032"/>
            <a:ext cx="648000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Cochi-1\Desktop\RENDER\RESIMLER\FINAL\SECILENLER\4000x3285-3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2" y="162955"/>
            <a:ext cx="6480000" cy="4625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073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5" name="Picture 2" descr="C:\Users\Cochi-1\Desktop\teknik foto\ft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644008"/>
            <a:ext cx="64800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Cochi-1\Desktop\RENDER\RESIMLER\FINAL\SECILENLER\4000x3285-2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9512"/>
            <a:ext cx="6480000" cy="4347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3527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5" name="Picture 2" descr="C:\Users\Cochi-1\Desktop\teknik foto\ft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788024"/>
            <a:ext cx="6480000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ochi-1\Desktop\RENDER\RESIMLER\FINAL\SECILENLER\4000x3285-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9512"/>
            <a:ext cx="6480000" cy="448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5841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5" name="Picture 4" descr="C:\Users\Cochi-1\Desktop\RENDER\RESIMLER\TYPICAL ROO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475656"/>
            <a:ext cx="6480000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4610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296152"/>
              </p:ext>
            </p:extLst>
          </p:nvPr>
        </p:nvGraphicFramePr>
        <p:xfrm>
          <a:off x="548680" y="539552"/>
          <a:ext cx="5829300" cy="802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Acrobat Document" r:id="rId3" imgW="5829300" imgH="8019927" progId="AcroExch.Document.11">
                  <p:embed/>
                </p:oleObj>
              </mc:Choice>
              <mc:Fallback>
                <p:oleObj name="Acrobat Document" r:id="rId3" imgW="5829300" imgH="801992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680" y="539552"/>
                        <a:ext cx="5829300" cy="802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3873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80" y="107504"/>
            <a:ext cx="5829300" cy="432048"/>
          </a:xfrm>
        </p:spPr>
        <p:txBody>
          <a:bodyPr>
            <a:normAutofit/>
          </a:bodyPr>
          <a:lstStyle/>
          <a:p>
            <a:r>
              <a:rPr lang="en-US" sz="1200" dirty="0"/>
              <a:t>THE NABEREZHNAYA TOWER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4" name="Content Placeholder 3" descr="C:\Users\Cochi-1\Desktop\teknik foto\ENKA\Naberezhnaya Tower, Moscow, Russia.jpg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5" y="395288"/>
            <a:ext cx="6480175" cy="8569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52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0"/>
    </mc:Choice>
    <mc:Fallback xmlns="">
      <p:transition spd="slow" advTm="502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9512"/>
            <a:ext cx="6421448" cy="883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5256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23957"/>
            <a:ext cx="6480000" cy="891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3593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68" y="123957"/>
            <a:ext cx="6480000" cy="891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437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Cochi-1\Desktop\teknik foto\ENKA\Новая папка\Moscow city C - Block 17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8" y="323528"/>
            <a:ext cx="6480000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5" name="Picture 4" descr="C:\Users\Cochi-1\Desktop\teknik foto\ENKA\Новая папка\Moscow city C - Block 2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8" y="4716016"/>
            <a:ext cx="6480000" cy="41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3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2"/>
    </mc:Choice>
    <mc:Fallback xmlns="">
      <p:transition spd="slow" advTm="793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Cochi-1\Desktop\teknik foto\ENKA\Новая папка\Moscow city C - Block 21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51520"/>
            <a:ext cx="6480000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5" name="Picture 4" descr="C:\Users\Cochi-1\Desktop\teknik foto\ENKA\Новая папка\Moscow city C - Block 2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788027"/>
            <a:ext cx="6480000" cy="4081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8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0"/>
    </mc:Choice>
    <mc:Fallback xmlns="">
      <p:transition spd="slow" advTm="791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Cochi-1\Desktop\teknik foto\ENKA\Новая папка\Moscow city C - Block 27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51520"/>
            <a:ext cx="6480000" cy="41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“ВирКрафт Инжиниринг”</a:t>
            </a:r>
            <a:endParaRPr lang="en-US"/>
          </a:p>
        </p:txBody>
      </p:sp>
      <p:pic>
        <p:nvPicPr>
          <p:cNvPr id="5" name="Picture 4" descr="C:\Users\Cochi-1\Desktop\teknik foto\ENKA\Новая папка\Moscow city C - Block 2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670028"/>
            <a:ext cx="6480000" cy="41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11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8"/>
    </mc:Choice>
    <mc:Fallback xmlns="">
      <p:transition spd="slow" advTm="904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</TotalTime>
  <Words>379</Words>
  <Application>Microsoft Office PowerPoint</Application>
  <PresentationFormat>Экран (4:3)</PresentationFormat>
  <Paragraphs>120</Paragraphs>
  <Slides>62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4" baseType="lpstr">
      <vt:lpstr>Office Theme</vt:lpstr>
      <vt:lpstr>Acrobat Document</vt:lpstr>
      <vt:lpstr>Презентация PowerPoint</vt:lpstr>
      <vt:lpstr>INTRODUCTION OF THE COMPANY</vt:lpstr>
      <vt:lpstr>COMPLETED PROJECTS  The  Naberezhnaya Tower project                                                     Moscow   / Russia  IKEA Mega Shopping Center Project                                                 Omsk        / Russia  IKEA Mega Shopping Center Project                                                 Samara     / Russia  Novotel                                                                                              Yekaternburg / Russia  Sedmoye Nebo Shopping Center                                                 Yekaternburg / Russia  20-Storied Residential Building                                                              Saratov / Russia       ONGOING PROJECTS   Azimut Hotel                                                                                     Adler / Sochi / Russia   Rixos  Apart Hotel and Residances                         Krasnaya Polyana / Sochi / Russia +540     Project No: 41  Marriott Hotel                                                             Krasnaya Polyana / Sochi / Russia +540     Project No: 39  Rixos  Apart Hotel and  Residances                        Krasnaya Polyana / Sochi / Russia +960    Project No: 12-13  Almaz shopping Center                                                                    Chelyabinsk / Russia  230 .000 m2  </vt:lpstr>
      <vt:lpstr>Sample Photographs of Former Installations and Photos</vt:lpstr>
      <vt:lpstr>THE NABEREZHNAYA TOWER PROJECT  IN MOSCOW CITY </vt:lpstr>
      <vt:lpstr>THE NABEREZHNAYA TOWER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IKEA Mega Shopping Center Project 161.400m² Omsk / Russia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NOVOTEL YEKATERNBURG </vt:lpstr>
      <vt:lpstr>Презентация PowerPoint</vt:lpstr>
      <vt:lpstr>Презентация PowerPoint</vt:lpstr>
      <vt:lpstr>20-Storied Residential Building Saratov</vt:lpstr>
      <vt:lpstr>Презентация PowerPoint</vt:lpstr>
      <vt:lpstr>AZIMUT OTEL Adler / Sochi / Russia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Marriott Hotel  Krasnaya Polyana / Sochi (+540) </vt:lpstr>
      <vt:lpstr>Презентация PowerPoint</vt:lpstr>
      <vt:lpstr>Презентация PowerPoint</vt:lpstr>
      <vt:lpstr>Презентация PowerPoint</vt:lpstr>
      <vt:lpstr>Rixos  Apart Hotel and  Residances  Krasnaya Polyana / Sochi (+960)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Almaz shopping center Chelyabinsk</vt:lpstr>
      <vt:lpstr>Sample Drawing works with AutoCAD-MEP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Cochi-1</dc:creator>
  <cp:lastModifiedBy>pc</cp:lastModifiedBy>
  <cp:revision>90</cp:revision>
  <dcterms:created xsi:type="dcterms:W3CDTF">2013-08-20T11:31:38Z</dcterms:created>
  <dcterms:modified xsi:type="dcterms:W3CDTF">2014-02-18T12:55:23Z</dcterms:modified>
</cp:coreProperties>
</file>